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2" name="1 Marcador de pie de página"/>
          <p:cNvSpPr>
            <a:spLocks noGrp="1"/>
          </p:cNvSpPr>
          <p:nvPr>
            <p:ph type="ftr" sz="quarter" idx="11"/>
          </p:nvPr>
        </p:nvSpPr>
        <p:spPr/>
        <p:txBody>
          <a:bodyPr/>
          <a:lstStyle/>
          <a:p>
            <a:endParaRPr lang="es-CO"/>
          </a:p>
        </p:txBody>
      </p:sp>
      <p:sp>
        <p:nvSpPr>
          <p:cNvPr id="15" name="14 Marcador de número de diapositiva"/>
          <p:cNvSpPr>
            <a:spLocks noGrp="1"/>
          </p:cNvSpPr>
          <p:nvPr>
            <p:ph type="sldNum" sz="quarter" idx="12"/>
          </p:nvPr>
        </p:nvSpPr>
        <p:spPr>
          <a:xfrm>
            <a:off x="8229600" y="6473952"/>
            <a:ext cx="758952" cy="246888"/>
          </a:xfrm>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19" name="18 Marcador de pie de página"/>
          <p:cNvSpPr>
            <a:spLocks noGrp="1"/>
          </p:cNvSpPr>
          <p:nvPr>
            <p:ph type="ftr" sz="quarter" idx="11"/>
          </p:nvPr>
        </p:nvSpPr>
        <p:spPr>
          <a:xfrm>
            <a:off x="3581400" y="76200"/>
            <a:ext cx="2895600" cy="288925"/>
          </a:xfrm>
        </p:spPr>
        <p:txBody>
          <a:bodyPr/>
          <a:lstStyle/>
          <a:p>
            <a:endParaRPr lang="es-CO"/>
          </a:p>
        </p:txBody>
      </p:sp>
      <p:sp>
        <p:nvSpPr>
          <p:cNvPr id="16" name="15 Marcador de número de diapositiva"/>
          <p:cNvSpPr>
            <a:spLocks noGrp="1"/>
          </p:cNvSpPr>
          <p:nvPr>
            <p:ph type="sldNum" sz="quarter" idx="12"/>
          </p:nvPr>
        </p:nvSpPr>
        <p:spPr>
          <a:xfrm>
            <a:off x="8229600" y="6473952"/>
            <a:ext cx="758952" cy="246888"/>
          </a:xfrm>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11" name="10 Marcador de pie de página"/>
          <p:cNvSpPr>
            <a:spLocks noGrp="1"/>
          </p:cNvSpPr>
          <p:nvPr>
            <p:ph type="ftr" sz="quarter" idx="11"/>
          </p:nvPr>
        </p:nvSpPr>
        <p:spPr/>
        <p:txBody>
          <a:bodyPr/>
          <a:lstStyle/>
          <a:p>
            <a:endParaRPr lang="es-CO"/>
          </a:p>
        </p:txBody>
      </p:sp>
      <p:sp>
        <p:nvSpPr>
          <p:cNvPr id="16" name="15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10" name="9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229600" y="6477000"/>
            <a:ext cx="762000" cy="246888"/>
          </a:xfrm>
        </p:spPr>
        <p:txBody>
          <a:bodyPr/>
          <a:lstStyle/>
          <a:p>
            <a:fld id="{0AE3385D-B468-4C2F-8FA5-5E4B6E28C525}" type="slidenum">
              <a:rPr lang="es-CO" smtClean="0"/>
              <a:t>‹Nº›</a:t>
            </a:fld>
            <a:endParaRPr lang="es-CO"/>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21" name="20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24" name="23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29" name="28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D98EF2D9-00CD-4786-9B55-7716C6E28507}"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0AE3385D-B468-4C2F-8FA5-5E4B6E28C525}" type="slidenum">
              <a:rPr lang="es-CO" smtClean="0"/>
              <a:t>‹Nº›</a:t>
            </a:fld>
            <a:endParaRPr lang="es-CO"/>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98EF2D9-00CD-4786-9B55-7716C6E28507}" type="datetimeFigureOut">
              <a:rPr lang="es-CO" smtClean="0"/>
              <a:t>09/02/2012</a:t>
            </a:fld>
            <a:endParaRPr lang="es-CO"/>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CO"/>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AE3385D-B468-4C2F-8FA5-5E4B6E28C525}" type="slidenum">
              <a:rPr lang="es-CO" smtClean="0"/>
              <a:t>‹Nº›</a:t>
            </a:fld>
            <a:endParaRPr lang="es-CO"/>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edge/>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audio" Target="file:///E:\MUSIC\Wild%20Ones%20Treats%20Adder%2048wmv.mp3" TargetMode="Externa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979712" y="980728"/>
            <a:ext cx="5184576" cy="144655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8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101600">
                    <a:schemeClr val="tx1">
                      <a:alpha val="60000"/>
                    </a:schemeClr>
                  </a:glow>
                  <a:outerShdw blurRad="80000" dist="40000" dir="5040000" algn="tl">
                    <a:srgbClr val="000000">
                      <a:alpha val="30000"/>
                    </a:srgbClr>
                  </a:outerShdw>
                </a:effectLst>
              </a:rPr>
              <a:t>WEB CAM</a:t>
            </a:r>
            <a:endParaRPr lang="es-ES" sz="8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101600">
                  <a:schemeClr val="tx1">
                    <a:alpha val="60000"/>
                  </a:schemeClr>
                </a:glow>
                <a:outerShdw blurRad="80000" dist="40000" dir="5040000" algn="tl">
                  <a:srgbClr val="000000">
                    <a:alpha val="30000"/>
                  </a:srgbClr>
                </a:outerShdw>
              </a:effectLst>
            </a:endParaRPr>
          </a:p>
        </p:txBody>
      </p:sp>
      <p:sp>
        <p:nvSpPr>
          <p:cNvPr id="6" name="5 Rectángulo"/>
          <p:cNvSpPr/>
          <p:nvPr/>
        </p:nvSpPr>
        <p:spPr>
          <a:xfrm>
            <a:off x="795523" y="3933056"/>
            <a:ext cx="5443157" cy="1754326"/>
          </a:xfrm>
          <a:prstGeom prst="rect">
            <a:avLst/>
          </a:prstGeom>
          <a:noFill/>
        </p:spPr>
        <p:txBody>
          <a:bodyPr wrap="none" lIns="91440" tIns="45720" rIns="91440" bIns="45720">
            <a:prstTxWarp prst="textFadeDown">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002060">
                      <a:alpha val="60000"/>
                    </a:srgbClr>
                  </a:glow>
                  <a:outerShdw blurRad="38100" dist="38100" dir="7020000" algn="tl">
                    <a:srgbClr val="000000">
                      <a:alpha val="35000"/>
                    </a:srgbClr>
                  </a:outerShdw>
                </a:effectLst>
              </a:rPr>
              <a:t>MATEO PULGARIN</a:t>
            </a:r>
          </a:p>
          <a:p>
            <a:pPr algn="ctr"/>
            <a:r>
              <a:rPr lang="es-E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rgbClr val="002060">
                      <a:alpha val="60000"/>
                    </a:srgbClr>
                  </a:glow>
                  <a:outerShdw blurRad="38100" dist="38100" dir="7020000" algn="tl">
                    <a:srgbClr val="000000">
                      <a:alpha val="35000"/>
                    </a:srgbClr>
                  </a:outerShdw>
                </a:effectLst>
              </a:rPr>
              <a:t>10/2</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rgbClr val="002060">
                    <a:alpha val="60000"/>
                  </a:srgbClr>
                </a:glow>
                <a:outerShdw blurRad="38100" dist="38100" dir="7020000" algn="tl">
                  <a:srgbClr val="000000">
                    <a:alpha val="35000"/>
                  </a:srgbClr>
                </a:outerShdw>
              </a:effectLst>
            </a:endParaRPr>
          </a:p>
        </p:txBody>
      </p:sp>
      <p:pic>
        <p:nvPicPr>
          <p:cNvPr id="8" name="7 Imagen" descr="descarga.jpg"/>
          <p:cNvPicPr>
            <a:picLocks noChangeAspect="1"/>
          </p:cNvPicPr>
          <p:nvPr/>
        </p:nvPicPr>
        <p:blipFill>
          <a:blip r:embed="rId3" cstate="print"/>
          <a:stretch>
            <a:fillRect/>
          </a:stretch>
        </p:blipFill>
        <p:spPr>
          <a:xfrm rot="1295071">
            <a:off x="6804248" y="2348880"/>
            <a:ext cx="2057400" cy="2057400"/>
          </a:xfrm>
          <a:prstGeom prst="rect">
            <a:avLst/>
          </a:prstGeom>
        </p:spPr>
      </p:pic>
      <p:pic>
        <p:nvPicPr>
          <p:cNvPr id="12" name="Wild Ones Treats Adder 48wmv.mp3">
            <a:hlinkClick r:id="" action="ppaction://media"/>
          </p:cNvPr>
          <p:cNvPicPr>
            <a:picLocks noRot="1" noChangeAspect="1"/>
          </p:cNvPicPr>
          <p:nvPr>
            <a:audioFile r:link="rId1"/>
          </p:nvPr>
        </p:nvPicPr>
        <p:blipFill>
          <a:blip r:embed="rId4"/>
          <a:stretch>
            <a:fillRect/>
          </a:stretch>
        </p:blipFill>
        <p:spPr>
          <a:xfrm>
            <a:off x="0" y="0"/>
            <a:ext cx="471995" cy="471995"/>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26" presetClass="emph" presetSubtype="0" fill="hold" nodeType="clickEffect">
                                  <p:stCondLst>
                                    <p:cond delay="0"/>
                                  </p:stCondLst>
                                  <p:childTnLst>
                                    <p:animEffect transition="out" filter="fade">
                                      <p:cBhvr>
                                        <p:cTn id="10" dur="500" tmFilter="0, 0; .2, .5; .8, .5; 1, 0"/>
                                        <p:tgtEl>
                                          <p:spTgt spid="8"/>
                                        </p:tgtEl>
                                      </p:cBhvr>
                                    </p:animEffect>
                                    <p:animScale>
                                      <p:cBhvr>
                                        <p:cTn id="11"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2" fill="hold" display="0">
                  <p:stCondLst>
                    <p:cond delay="indefinite"/>
                  </p:stCondLst>
                  <p:endCondLst>
                    <p:cond evt="onPrev" delay="0">
                      <p:tgtEl>
                        <p:sldTgt/>
                      </p:tgtEl>
                    </p:cond>
                    <p:cond evt="onStopAudio" delay="0">
                      <p:tgtEl>
                        <p:sldTgt/>
                      </p:tgtEl>
                    </p:cond>
                  </p:endCondLst>
                </p:cTn>
                <p:tgtEl>
                  <p:spTgt spid="1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229600" cy="3384375"/>
          </a:xfrm>
        </p:spPr>
        <p:txBody>
          <a:bodyPr/>
          <a:lstStyle/>
          <a:p>
            <a:r>
              <a:rPr lang="es-CO" dirty="0" smtClean="0"/>
              <a:t>Es </a:t>
            </a:r>
            <a:r>
              <a:rPr lang="es-CO" dirty="0"/>
              <a:t>una pequeña cámara digital conectada a una computadora, la cual puede capturar imágenes y transmitirlas a través de Internet, ya sea a una página web o a otra u otras computadoras de forma privada.</a:t>
            </a:r>
          </a:p>
        </p:txBody>
      </p:sp>
      <p:pic>
        <p:nvPicPr>
          <p:cNvPr id="4098" name="Picture 2" descr="http://upload.wikimedia.org/wikipedia/commons/thumb/d/d3/Jcacweb_cam.JPG/220px-Jcacweb_cam.JPG"/>
          <p:cNvPicPr>
            <a:picLocks noChangeAspect="1" noChangeArrowheads="1"/>
          </p:cNvPicPr>
          <p:nvPr/>
        </p:nvPicPr>
        <p:blipFill>
          <a:blip r:embed="rId2" cstate="print"/>
          <a:srcRect/>
          <a:stretch>
            <a:fillRect/>
          </a:stretch>
        </p:blipFill>
        <p:spPr bwMode="auto">
          <a:xfrm rot="777257">
            <a:off x="4816092" y="3413968"/>
            <a:ext cx="4039716" cy="3029789"/>
          </a:xfrm>
          <a:prstGeom prst="rect">
            <a:avLst/>
          </a:prstGeom>
          <a:noFill/>
        </p:spPr>
      </p:pic>
      <p:pic>
        <p:nvPicPr>
          <p:cNvPr id="5" name="4 Imagen" descr="chico.gif"/>
          <p:cNvPicPr>
            <a:picLocks noChangeAspect="1"/>
          </p:cNvPicPr>
          <p:nvPr/>
        </p:nvPicPr>
        <p:blipFill>
          <a:blip r:embed="rId3" cstate="print"/>
          <a:stretch>
            <a:fillRect/>
          </a:stretch>
        </p:blipFill>
        <p:spPr>
          <a:xfrm>
            <a:off x="683568" y="3573016"/>
            <a:ext cx="2808312" cy="234026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wipe(down)">
                                      <p:cBhvr>
                                        <p:cTn id="13" dur="580">
                                          <p:stCondLst>
                                            <p:cond delay="0"/>
                                          </p:stCondLst>
                                        </p:cTn>
                                        <p:tgtEl>
                                          <p:spTgt spid="4098"/>
                                        </p:tgtEl>
                                      </p:cBhvr>
                                    </p:animEffect>
                                    <p:anim calcmode="lin" valueType="num">
                                      <p:cBhvr>
                                        <p:cTn id="14"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19" dur="26">
                                          <p:stCondLst>
                                            <p:cond delay="650"/>
                                          </p:stCondLst>
                                        </p:cTn>
                                        <p:tgtEl>
                                          <p:spTgt spid="4098"/>
                                        </p:tgtEl>
                                      </p:cBhvr>
                                      <p:to x="100000" y="60000"/>
                                    </p:animScale>
                                    <p:animScale>
                                      <p:cBhvr>
                                        <p:cTn id="20" dur="166" decel="50000">
                                          <p:stCondLst>
                                            <p:cond delay="676"/>
                                          </p:stCondLst>
                                        </p:cTn>
                                        <p:tgtEl>
                                          <p:spTgt spid="4098"/>
                                        </p:tgtEl>
                                      </p:cBhvr>
                                      <p:to x="100000" y="100000"/>
                                    </p:animScale>
                                    <p:animScale>
                                      <p:cBhvr>
                                        <p:cTn id="21" dur="26">
                                          <p:stCondLst>
                                            <p:cond delay="1312"/>
                                          </p:stCondLst>
                                        </p:cTn>
                                        <p:tgtEl>
                                          <p:spTgt spid="4098"/>
                                        </p:tgtEl>
                                      </p:cBhvr>
                                      <p:to x="100000" y="80000"/>
                                    </p:animScale>
                                    <p:animScale>
                                      <p:cBhvr>
                                        <p:cTn id="22" dur="166" decel="50000">
                                          <p:stCondLst>
                                            <p:cond delay="1338"/>
                                          </p:stCondLst>
                                        </p:cTn>
                                        <p:tgtEl>
                                          <p:spTgt spid="4098"/>
                                        </p:tgtEl>
                                      </p:cBhvr>
                                      <p:to x="100000" y="100000"/>
                                    </p:animScale>
                                    <p:animScale>
                                      <p:cBhvr>
                                        <p:cTn id="23" dur="26">
                                          <p:stCondLst>
                                            <p:cond delay="1642"/>
                                          </p:stCondLst>
                                        </p:cTn>
                                        <p:tgtEl>
                                          <p:spTgt spid="4098"/>
                                        </p:tgtEl>
                                      </p:cBhvr>
                                      <p:to x="100000" y="90000"/>
                                    </p:animScale>
                                    <p:animScale>
                                      <p:cBhvr>
                                        <p:cTn id="24" dur="166" decel="50000">
                                          <p:stCondLst>
                                            <p:cond delay="1668"/>
                                          </p:stCondLst>
                                        </p:cTn>
                                        <p:tgtEl>
                                          <p:spTgt spid="4098"/>
                                        </p:tgtEl>
                                      </p:cBhvr>
                                      <p:to x="100000" y="100000"/>
                                    </p:animScale>
                                    <p:animScale>
                                      <p:cBhvr>
                                        <p:cTn id="25" dur="26">
                                          <p:stCondLst>
                                            <p:cond delay="1808"/>
                                          </p:stCondLst>
                                        </p:cTn>
                                        <p:tgtEl>
                                          <p:spTgt spid="4098"/>
                                        </p:tgtEl>
                                      </p:cBhvr>
                                      <p:to x="100000" y="95000"/>
                                    </p:animScale>
                                    <p:animScale>
                                      <p:cBhvr>
                                        <p:cTn id="26" dur="166" decel="50000">
                                          <p:stCondLst>
                                            <p:cond delay="1834"/>
                                          </p:stCondLst>
                                        </p:cTn>
                                        <p:tgtEl>
                                          <p:spTgt spid="409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r>
              <a:rPr lang="es-CO" dirty="0"/>
              <a:t>También son muy utilizadas en mensajería instantánea y chat como en Windows Live Messenger, Yahoo</a:t>
            </a:r>
            <a:r>
              <a:rPr lang="es-CO" dirty="0" smtClean="0"/>
              <a:t>! ,Ekiga,</a:t>
            </a:r>
            <a:r>
              <a:rPr lang="es-CO" dirty="0"/>
              <a:t> </a:t>
            </a:r>
            <a:r>
              <a:rPr lang="es-CO" dirty="0" smtClean="0"/>
              <a:t>Skype</a:t>
            </a:r>
            <a:r>
              <a:rPr lang="es-CO" dirty="0"/>
              <a:t> etc. En el caso del MSN Messenger aparece un icono indicando que la otra persona tiene cámara web. Por lo general puede transmitir imágenes en vivo, pero también puede capturar imágenes o pequeños videos (dependiendo del programa de la cámara web) que pueden ser grabados y transmitidos por Internet</a:t>
            </a:r>
          </a:p>
        </p:txBody>
      </p:sp>
      <p:pic>
        <p:nvPicPr>
          <p:cNvPr id="4" name="3 Imagen" descr="robocam_adjustment_motorized_md_wht.gif"/>
          <p:cNvPicPr>
            <a:picLocks noChangeAspect="1"/>
          </p:cNvPicPr>
          <p:nvPr/>
        </p:nvPicPr>
        <p:blipFill>
          <a:blip r:embed="rId2" cstate="print"/>
          <a:stretch>
            <a:fillRect/>
          </a:stretch>
        </p:blipFill>
        <p:spPr>
          <a:xfrm>
            <a:off x="6084168" y="4581128"/>
            <a:ext cx="2104628" cy="21046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CO" dirty="0"/>
              <a:t>En 1991, Quentin Stafford-Fraser y Paul Jardetzky, que compartían </a:t>
            </a:r>
            <a:r>
              <a:rPr lang="es-CO" dirty="0" smtClean="0"/>
              <a:t>despacho,</a:t>
            </a:r>
            <a:r>
              <a:rPr lang="es-CO" dirty="0"/>
              <a:t> Diseñaron un protocolo cliente-servidor que conectándolo a una cámara, trasmitía una imagen de la cafetera a una resolución de 128 x 128 pixels</a:t>
            </a:r>
          </a:p>
        </p:txBody>
      </p:sp>
      <p:sp>
        <p:nvSpPr>
          <p:cNvPr id="4" name="3 Rectángulo"/>
          <p:cNvSpPr/>
          <p:nvPr/>
        </p:nvSpPr>
        <p:spPr>
          <a:xfrm>
            <a:off x="3047394" y="404664"/>
            <a:ext cx="2913298"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HISTORIA</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5362" name="Picture 2" descr="http://gifs.chiquipedia.com/images/gifs-animados-goku.gif"/>
          <p:cNvPicPr>
            <a:picLocks noChangeAspect="1" noChangeArrowheads="1" noCrop="1"/>
          </p:cNvPicPr>
          <p:nvPr/>
        </p:nvPicPr>
        <p:blipFill>
          <a:blip r:embed="rId2" cstate="print"/>
          <a:srcRect/>
          <a:stretch>
            <a:fillRect/>
          </a:stretch>
        </p:blipFill>
        <p:spPr bwMode="auto">
          <a:xfrm>
            <a:off x="6300192" y="4571999"/>
            <a:ext cx="3048000" cy="2286001"/>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5362"/>
                                        </p:tgtEl>
                                        <p:attrNameLst>
                                          <p:attrName>fillcolor</p:attrName>
                                        </p:attrNameLst>
                                      </p:cBhvr>
                                      <p:to>
                                        <a:schemeClr val="accent2"/>
                                      </p:to>
                                    </p:animClr>
                                    <p:set>
                                      <p:cBhvr>
                                        <p:cTn id="7" dur="2000" fill="hold"/>
                                        <p:tgtEl>
                                          <p:spTgt spid="15362"/>
                                        </p:tgtEl>
                                        <p:attrNameLst>
                                          <p:attrName>fill.type</p:attrName>
                                        </p:attrNameLst>
                                      </p:cBhvr>
                                      <p:to>
                                        <p:strVal val="solid"/>
                                      </p:to>
                                    </p:set>
                                    <p:set>
                                      <p:cBhvr>
                                        <p:cTn id="8" dur="2000" fill="hold"/>
                                        <p:tgtEl>
                                          <p:spTgt spid="1536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CO" dirty="0"/>
              <a:t>Las cámaras web para usuarios medios suelen ofrecer una resolución VGA (640x480) con una tasa de unos 30 fotogramas por segundo, si bien en la actualidad están ofreciendo resoluciones medias de 1 a 1,3 MP, actualmente las cámaras de gama alta cuentan con 3, 5, 8, 10 y hasta 15 megapixeles y son de alta definición.</a:t>
            </a:r>
          </a:p>
        </p:txBody>
      </p:sp>
      <p:sp>
        <p:nvSpPr>
          <p:cNvPr id="5" name="4 Rectángulo"/>
          <p:cNvSpPr/>
          <p:nvPr/>
        </p:nvSpPr>
        <p:spPr>
          <a:xfrm>
            <a:off x="2554094" y="260648"/>
            <a:ext cx="3942234"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TECNOLOGIA</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30722" name="Picture 2" descr="http://www.hispanosnet.com/gif_animados/computadoras/computadoras-40.gif"/>
          <p:cNvPicPr>
            <a:picLocks noChangeAspect="1" noChangeArrowheads="1" noCrop="1"/>
          </p:cNvPicPr>
          <p:nvPr/>
        </p:nvPicPr>
        <p:blipFill>
          <a:blip r:embed="rId2" cstate="print"/>
          <a:srcRect/>
          <a:stretch>
            <a:fillRect/>
          </a:stretch>
        </p:blipFill>
        <p:spPr bwMode="auto">
          <a:xfrm>
            <a:off x="6810375" y="5286374"/>
            <a:ext cx="2333625" cy="1571626"/>
          </a:xfrm>
          <a:prstGeom prst="rect">
            <a:avLst/>
          </a:prstGeom>
          <a:noFill/>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1000"/>
                                        <p:tgtEl>
                                          <p:spTgt spid="30722"/>
                                        </p:tgtEl>
                                      </p:cBhvr>
                                    </p:animEffect>
                                    <p:anim calcmode="lin" valueType="num">
                                      <p:cBhvr>
                                        <p:cTn id="8" dur="1000" fill="hold"/>
                                        <p:tgtEl>
                                          <p:spTgt spid="30722"/>
                                        </p:tgtEl>
                                        <p:attrNameLst>
                                          <p:attrName>ppt_x</p:attrName>
                                        </p:attrNameLst>
                                      </p:cBhvr>
                                      <p:tavLst>
                                        <p:tav tm="0">
                                          <p:val>
                                            <p:strVal val="#ppt_x"/>
                                          </p:val>
                                        </p:tav>
                                        <p:tav tm="100000">
                                          <p:val>
                                            <p:strVal val="#ppt_x"/>
                                          </p:val>
                                        </p:tav>
                                      </p:tavLst>
                                    </p:anim>
                                    <p:anim calcmode="lin" valueType="num">
                                      <p:cBhvr>
                                        <p:cTn id="9" dur="1000" fill="hold"/>
                                        <p:tgtEl>
                                          <p:spTgt spid="307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24744"/>
            <a:ext cx="8229600" cy="5112568"/>
          </a:xfrm>
        </p:spPr>
        <p:txBody>
          <a:bodyPr>
            <a:normAutofit fontScale="92500" lnSpcReduction="10000"/>
          </a:bodyPr>
          <a:lstStyle/>
          <a:p>
            <a:r>
              <a:rPr lang="es-CO" dirty="0"/>
              <a:t>Una cámara web es un riesgo de seguridad porque alguien con los conocimientos suficientes puede acceder a ella y grabar lo que vea; sólo se debe conectar cuando se necesite.</a:t>
            </a:r>
          </a:p>
          <a:p>
            <a:r>
              <a:rPr lang="es-CO" dirty="0"/>
              <a:t>También es un elemento presente en muchos casos de </a:t>
            </a:r>
            <a:r>
              <a:rPr lang="es-CO" i="1" dirty="0"/>
              <a:t>grooming</a:t>
            </a:r>
            <a:r>
              <a:rPr lang="es-CO" dirty="0"/>
              <a:t> de menores</a:t>
            </a:r>
            <a:r>
              <a:rPr lang="es-CO" dirty="0" smtClean="0"/>
              <a:t>,</a:t>
            </a:r>
            <a:r>
              <a:rPr lang="es-CO" dirty="0"/>
              <a:t> donde estos son obligados a realizar grabaciones de tipo sexual por parte de pederastas bajo la amenaza de difundir imágenes comprometedoras de los menores obtenidas previamente mediante engaños</a:t>
            </a:r>
          </a:p>
          <a:p>
            <a:endParaRPr lang="es-CO" dirty="0"/>
          </a:p>
        </p:txBody>
      </p:sp>
      <p:sp>
        <p:nvSpPr>
          <p:cNvPr id="5" name="4 Rectángulo"/>
          <p:cNvSpPr/>
          <p:nvPr/>
        </p:nvSpPr>
        <p:spPr>
          <a:xfrm>
            <a:off x="2492858" y="260648"/>
            <a:ext cx="3776676" cy="923330"/>
          </a:xfrm>
          <a:prstGeom prst="rect">
            <a:avLst/>
          </a:prstGeom>
          <a:noFill/>
        </p:spPr>
        <p:txBody>
          <a:bodyPr wrap="none" lIns="91440" tIns="45720" rIns="91440" bIns="45720">
            <a:spAutoFit/>
          </a:bodyPr>
          <a:lstStyle/>
          <a:p>
            <a:pPr algn="ctr"/>
            <a:r>
              <a:rPr lang="es-E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PROBLEMAS</a:t>
            </a:r>
            <a:endParaRPr lang="es-E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29698" name="Picture 2" descr="http://redesydisenoweb.super-red.es/imagenes/informatico22.gif"/>
          <p:cNvPicPr>
            <a:picLocks noChangeAspect="1" noChangeArrowheads="1" noCrop="1"/>
          </p:cNvPicPr>
          <p:nvPr/>
        </p:nvPicPr>
        <p:blipFill>
          <a:blip r:embed="rId2" cstate="print"/>
          <a:srcRect/>
          <a:stretch>
            <a:fillRect/>
          </a:stretch>
        </p:blipFill>
        <p:spPr bwMode="auto">
          <a:xfrm>
            <a:off x="6444208" y="4941168"/>
            <a:ext cx="2469654" cy="1916831"/>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fade">
                                      <p:cBhvr>
                                        <p:cTn id="7" dur="2000"/>
                                        <p:tgtEl>
                                          <p:spTgt spid="29698"/>
                                        </p:tgtEl>
                                      </p:cBhvr>
                                    </p:animEffect>
                                    <p:anim calcmode="lin" valueType="num">
                                      <p:cBhvr>
                                        <p:cTn id="8" dur="2000" fill="hold"/>
                                        <p:tgtEl>
                                          <p:spTgt spid="29698"/>
                                        </p:tgtEl>
                                        <p:attrNameLst>
                                          <p:attrName>ppt_w</p:attrName>
                                        </p:attrNameLst>
                                      </p:cBhvr>
                                      <p:tavLst>
                                        <p:tav tm="0" fmla="#ppt_w*sin(2.5*pi*$)">
                                          <p:val>
                                            <p:fltVal val="0"/>
                                          </p:val>
                                        </p:tav>
                                        <p:tav tm="100000">
                                          <p:val>
                                            <p:fltVal val="1"/>
                                          </p:val>
                                        </p:tav>
                                      </p:tavLst>
                                    </p:anim>
                                    <p:anim calcmode="lin" valueType="num">
                                      <p:cBhvr>
                                        <p:cTn id="9" dur="2000" fill="hold"/>
                                        <p:tgtEl>
                                          <p:spTgt spid="2969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ivemarketingla.com/sitd2/components/com_virtuemart/shop_image/product/C__mara_Unitec_W_4e306c48dac9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284496">
            <a:off x="521264" y="521264"/>
            <a:ext cx="2571750" cy="2571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_mHjezx633hw/SRTTZmpfOhI/AAAAAAAABug/nYjwNVUv8qk/s400/e-messenger+3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4355">
            <a:off x="5943071" y="501080"/>
            <a:ext cx="2664296" cy="28571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3.gstatic.com/images?q=tbn:ANd9GcRe9gfUUygRgLrsVXUUBEpRaIKzlY7a9kNlAdS_XNsUWuUaryD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3212976"/>
            <a:ext cx="3149504" cy="3149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3322720"/>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2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102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path" presetSubtype="0" accel="50000" decel="50000" fill="hold"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14" dur="2000" fill="hold"/>
                                        <p:tgtEl>
                                          <p:spTgt spid="103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104</TotalTime>
  <Words>104</Words>
  <Application>Microsoft Office PowerPoint</Application>
  <PresentationFormat>Presentación en pantalla (4:3)</PresentationFormat>
  <Paragraphs>12</Paragraphs>
  <Slides>7</Slides>
  <Notes>0</Notes>
  <HiddenSlides>0</HiddenSlides>
  <MMClips>1</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Viajes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IE GABRIEL GARCIA MARQUEZ </cp:lastModifiedBy>
  <cp:revision>13</cp:revision>
  <dcterms:created xsi:type="dcterms:W3CDTF">2012-02-07T22:13:50Z</dcterms:created>
  <dcterms:modified xsi:type="dcterms:W3CDTF">2012-02-09T18:43:25Z</dcterms:modified>
</cp:coreProperties>
</file>